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9" r:id="rId3"/>
    <p:sldId id="280" r:id="rId4"/>
    <p:sldId id="281" r:id="rId5"/>
    <p:sldId id="282" r:id="rId6"/>
    <p:sldId id="283" r:id="rId7"/>
    <p:sldId id="309" r:id="rId8"/>
    <p:sldId id="310" r:id="rId9"/>
    <p:sldId id="285" r:id="rId10"/>
    <p:sldId id="313" r:id="rId11"/>
    <p:sldId id="312" r:id="rId12"/>
    <p:sldId id="278" r:id="rId13"/>
    <p:sldId id="301" r:id="rId14"/>
    <p:sldId id="291" r:id="rId15"/>
    <p:sldId id="292" r:id="rId16"/>
    <p:sldId id="306" r:id="rId17"/>
    <p:sldId id="307" r:id="rId18"/>
    <p:sldId id="314" r:id="rId19"/>
  </p:sldIdLst>
  <p:sldSz cx="9144000" cy="6858000" type="screen4x3"/>
  <p:notesSz cx="7010400" cy="92964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napToGrid="0" snapToObjects="1" showGuides="1"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3180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433AC-EB1F-4868-AB4C-1305898FA0F3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59A31-57A3-4441-B503-74EA61A3E4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48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A8936-9575-4A7B-96FF-759D075096BF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B0A10-6CCD-44B8-ADDC-B8A3B3A8A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502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294" y="812800"/>
            <a:ext cx="7772400" cy="1138296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6294" y="2257740"/>
            <a:ext cx="6400800" cy="560959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18505" y="3142153"/>
            <a:ext cx="6032500" cy="470931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2400" dirty="0" smtClean="0"/>
              <a:t>Client Name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99651" y="5732463"/>
            <a:ext cx="1857375" cy="377825"/>
          </a:xfrm>
        </p:spPr>
        <p:txBody>
          <a:bodyPr>
            <a:normAutofit/>
          </a:bodyPr>
          <a:lstStyle>
            <a:lvl1pP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99650" y="4572275"/>
            <a:ext cx="3742149" cy="989096"/>
          </a:xfrm>
        </p:spPr>
        <p:txBody>
          <a:bodyPr>
            <a:noAutofit/>
          </a:bodyPr>
          <a:lstStyle>
            <a:lvl1pPr>
              <a:buFontTx/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Presenters Name(s)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237326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5530"/>
            <a:ext cx="8229600" cy="4525963"/>
          </a:xfrm>
        </p:spPr>
        <p:txBody>
          <a:bodyPr/>
          <a:lstStyle>
            <a:lvl1pPr>
              <a:spcBef>
                <a:spcPts val="1800"/>
              </a:spcBef>
              <a:spcAft>
                <a:spcPts val="600"/>
              </a:spcAft>
              <a:defRPr sz="2000"/>
            </a:lvl1pPr>
            <a:lvl2pPr>
              <a:spcBef>
                <a:spcPts val="24"/>
              </a:spcBef>
              <a:spcAft>
                <a:spcPts val="600"/>
              </a:spcAft>
              <a:defRPr sz="1800" b="0"/>
            </a:lvl2pPr>
            <a:lvl3pPr>
              <a:spcBef>
                <a:spcPts val="24"/>
              </a:spcBef>
              <a:spcAft>
                <a:spcPts val="600"/>
              </a:spcAft>
              <a:defRPr sz="1600" b="0"/>
            </a:lvl3pPr>
            <a:lvl4pPr>
              <a:spcBef>
                <a:spcPts val="24"/>
              </a:spcBef>
              <a:spcAft>
                <a:spcPts val="600"/>
              </a:spcAft>
              <a:defRPr sz="1600" b="0"/>
            </a:lvl4pPr>
            <a:lvl5pPr>
              <a:spcBef>
                <a:spcPts val="24"/>
              </a:spcBef>
              <a:spcAft>
                <a:spcPts val="600"/>
              </a:spcAft>
              <a:defRPr sz="16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121752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3916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1856" y="6322187"/>
            <a:ext cx="664464" cy="365125"/>
          </a:xfrm>
        </p:spPr>
        <p:txBody>
          <a:bodyPr/>
          <a:lstStyle/>
          <a:p>
            <a:fld id="{6EFA8406-D672-4E03-9ABF-F4A7E3A351A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927154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46258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57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6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1856" y="6344637"/>
            <a:ext cx="664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EFA8406-D672-4E03-9ABF-F4A7E3A351A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 rot="16200000">
            <a:off x="4133056" y="-3172619"/>
            <a:ext cx="19050" cy="8593138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442913" y="-79375"/>
            <a:ext cx="19050" cy="6465888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9" descr="I-95_newlogo_coast_blue nam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3683" y="6227478"/>
            <a:ext cx="45577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18387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7" r:id="rId2"/>
    <p:sldLayoutId id="2147483668" r:id="rId3"/>
    <p:sldLayoutId id="2147483669" r:id="rId4"/>
    <p:sldLayoutId id="214748367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00FF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ts val="3000"/>
        </a:spcBef>
        <a:spcAft>
          <a:spcPts val="600"/>
        </a:spcAft>
        <a:buClrTx/>
        <a:buSzPct val="125000"/>
        <a:buFont typeface="Arial" panose="020B0604020202020204" pitchFamily="34" charset="0"/>
        <a:buChar char="•"/>
        <a:tabLst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ts val="24"/>
        </a:spcBef>
        <a:spcAft>
          <a:spcPts val="600"/>
        </a:spcAft>
        <a:buClr>
          <a:srgbClr val="000000"/>
        </a:buClr>
        <a:buSzTx/>
        <a:buFont typeface="Arial" panose="020B0604020202020204" pitchFamily="34" charset="0"/>
        <a:buChar char="–"/>
        <a:tabLst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ts val="24"/>
        </a:spcBef>
        <a:spcAft>
          <a:spcPts val="600"/>
        </a:spcAft>
        <a:buClrTx/>
        <a:buSzTx/>
        <a:buFont typeface="Arial" pitchFamily="34" charset="0"/>
        <a:buChar char="•"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ts val="24"/>
        </a:spcBef>
        <a:spcAft>
          <a:spcPts val="60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ts val="24"/>
        </a:spcBef>
        <a:spcAft>
          <a:spcPts val="60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294" y="1137548"/>
            <a:ext cx="7772400" cy="1138296"/>
          </a:xfrm>
        </p:spPr>
        <p:txBody>
          <a:bodyPr/>
          <a:lstStyle/>
          <a:p>
            <a:r>
              <a:rPr lang="en-US" sz="3000" dirty="0" smtClean="0"/>
              <a:t>Freight Performance Management and Measurement across Multistate Jurisdictions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Supply Chain Case Studies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8505" y="3142153"/>
            <a:ext cx="7574362" cy="737516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0"/>
              </a:spcAft>
            </a:pPr>
            <a:r>
              <a:rPr lang="en-US" sz="4500" dirty="0" smtClean="0"/>
              <a:t>Briefing for U.S. Dept. of Commerce ACSCC</a:t>
            </a:r>
            <a:endParaRPr lang="en-US" sz="4500" dirty="0" smtClean="0"/>
          </a:p>
          <a:p>
            <a:pPr>
              <a:spcAft>
                <a:spcPts val="0"/>
              </a:spcAft>
            </a:pPr>
            <a:r>
              <a:rPr lang="en-US" sz="4500" dirty="0" smtClean="0"/>
              <a:t>Washington, DC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June 10</a:t>
            </a:r>
            <a:r>
              <a:rPr lang="en-US" dirty="0" smtClean="0"/>
              <a:t>,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99649" y="4674827"/>
            <a:ext cx="7447939" cy="98909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ea typeface="+mj-ea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	Lance R. Grenzeback, Cambridge Systematics, Inc.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	Joseph </a:t>
            </a:r>
            <a:r>
              <a:rPr lang="en-US" dirty="0" err="1" smtClean="0"/>
              <a:t>G.B</a:t>
            </a:r>
            <a:r>
              <a:rPr lang="en-US" dirty="0" smtClean="0"/>
              <a:t>. Bryan, Parson Brinckerhoff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091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Automotive Supply </a:t>
            </a:r>
            <a:r>
              <a:rPr lang="en-US" dirty="0" smtClean="0"/>
              <a:t>Chain Measures/TL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4071734"/>
              </p:ext>
            </p:extLst>
          </p:nvPr>
        </p:nvGraphicFramePr>
        <p:xfrm>
          <a:off x="655586" y="3365968"/>
          <a:ext cx="7770567" cy="2365923"/>
        </p:xfrm>
        <a:graphic>
          <a:graphicData uri="http://schemas.openxmlformats.org/drawingml/2006/table">
            <a:tbl>
              <a:tblPr/>
              <a:tblGrid>
                <a:gridCol w="3702769"/>
                <a:gridCol w="2170758"/>
                <a:gridCol w="1897040"/>
              </a:tblGrid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Links and Nodes</a:t>
                      </a:r>
                    </a:p>
                  </a:txBody>
                  <a:tcPr marL="9438" marR="9438" marT="94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Transit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Time/Dwell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b"/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(Hours)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Reliability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(95% travel time)</a:t>
                      </a:r>
                    </a:p>
                  </a:txBody>
                  <a:tcPr marL="9438" marR="9438" marT="94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Parts</a:t>
                      </a:r>
                      <a:r>
                        <a:rPr lang="en-US" sz="1600" b="0" i="1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Supplier Plant, Chatham, Ontario</a:t>
                      </a:r>
                      <a:endParaRPr lang="en-US" sz="1600" b="0" i="1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83" marR="7583" marT="758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30188" marR="0" indent="-23018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30188" algn="l"/>
                        </a:tabLst>
                        <a:defRPr/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	Truckload move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tabLst>
                          <a:tab pos="914400" algn="dec"/>
                        </a:tabLst>
                      </a:pPr>
                      <a:endParaRPr lang="en-US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83" marR="7583" marT="758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tabLst>
                          <a:tab pos="914400" algn="dec"/>
                        </a:tabLst>
                      </a:pPr>
                      <a:endParaRPr lang="en-US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30188" marR="0" indent="-23018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30188" algn="l"/>
                        </a:tabLst>
                        <a:defRPr/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	International border crossing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tabLst>
                          <a:tab pos="914400" algn="dec"/>
                        </a:tabLs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Wingdings 3"/>
                        </a:rPr>
                        <a:t>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83" marR="7583" marT="758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tabLst>
                          <a:tab pos="914400" algn="dec"/>
                        </a:tabLs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Wingdings 3"/>
                        </a:rPr>
                        <a:t>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30188" marR="0" indent="-23018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30188" algn="l"/>
                        </a:tabLst>
                        <a:defRPr/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	Truckload move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tabLst>
                          <a:tab pos="914400" algn="dec"/>
                        </a:tabLst>
                      </a:pPr>
                      <a:r>
                        <a:rPr lang="en-US" sz="16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17.6</a:t>
                      </a:r>
                      <a:endParaRPr lang="en-US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83" marR="7583" marT="758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tabLst>
                          <a:tab pos="914400" algn="dec"/>
                        </a:tabLst>
                      </a:pPr>
                      <a:r>
                        <a:rPr lang="en-US" sz="16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24.5</a:t>
                      </a:r>
                      <a:endParaRPr lang="en-US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General Motors</a:t>
                      </a:r>
                      <a:r>
                        <a:rPr lang="en-US" sz="1600" b="0" i="1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Assembly Plant, </a:t>
                      </a:r>
                      <a:br>
                        <a:rPr lang="en-US" sz="1600" b="0" i="1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en-US" sz="1600" b="0" i="1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Spring Hill, TN</a:t>
                      </a:r>
                      <a:endParaRPr lang="en-US" sz="1600" b="0" i="1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83" marR="7583" marT="758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Totals</a:t>
                      </a:r>
                    </a:p>
                  </a:txBody>
                  <a:tcPr marL="9438" marR="84939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tabLst>
                          <a:tab pos="914400" algn="dec"/>
                        </a:tabLst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tabLst>
                          <a:tab pos="914400" algn="dec"/>
                        </a:tabLst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3461681"/>
              </p:ext>
            </p:extLst>
          </p:nvPr>
        </p:nvGraphicFramePr>
        <p:xfrm>
          <a:off x="655586" y="1353254"/>
          <a:ext cx="7770567" cy="1618569"/>
        </p:xfrm>
        <a:graphic>
          <a:graphicData uri="http://schemas.openxmlformats.org/drawingml/2006/table">
            <a:tbl>
              <a:tblPr/>
              <a:tblGrid>
                <a:gridCol w="3796773"/>
                <a:gridCol w="2076754"/>
                <a:gridCol w="1897040"/>
              </a:tblGrid>
              <a:tr h="52128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Links and Nodes</a:t>
                      </a:r>
                    </a:p>
                  </a:txBody>
                  <a:tcPr marL="9438" marR="9438" marT="94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Transit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Time/Dwell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b"/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(Hours)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Reliability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(95% travel time)</a:t>
                      </a:r>
                    </a:p>
                  </a:txBody>
                  <a:tcPr marL="9438" marR="9438" marT="94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Parts Supplier Plant,</a:t>
                      </a:r>
                      <a:r>
                        <a:rPr lang="en-US" sz="1600" b="0" i="1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Chatham, Ontario</a:t>
                      </a:r>
                      <a:endParaRPr lang="en-US" sz="1600" b="0" i="1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83" marR="7583" marT="758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30188" marR="0" indent="-23018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30188" algn="l"/>
                        </a:tabLst>
                        <a:defRPr/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	Truckload move (through)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tabLst>
                          <a:tab pos="914400" algn="dec"/>
                        </a:tabLst>
                      </a:pPr>
                      <a:r>
                        <a:rPr lang="en-US" sz="16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20.3</a:t>
                      </a:r>
                      <a:endParaRPr lang="en-US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83" marR="7583" marT="758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tabLst>
                          <a:tab pos="914400" algn="dec"/>
                        </a:tabLst>
                      </a:pPr>
                      <a:r>
                        <a:rPr lang="en-US" sz="16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28.5</a:t>
                      </a:r>
                      <a:endParaRPr lang="en-US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General Motors</a:t>
                      </a:r>
                      <a:r>
                        <a:rPr lang="en-US" sz="1600" b="0" i="1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Plant, Spring Hill, TN</a:t>
                      </a:r>
                      <a:endParaRPr lang="en-US" sz="1600" b="0" i="1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83" marR="7583" marT="758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Totals</a:t>
                      </a:r>
                    </a:p>
                  </a:txBody>
                  <a:tcPr marL="9438" marR="84939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tabLst>
                          <a:tab pos="914400" algn="dec"/>
                        </a:tabLst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tabLst>
                          <a:tab pos="914400" algn="dec"/>
                        </a:tabLst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2602" y="5828126"/>
            <a:ext cx="50676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Estimated using </a:t>
            </a:r>
            <a:r>
              <a:rPr lang="en-US" sz="900" i="1" dirty="0" err="1" smtClean="0"/>
              <a:t>ATRI</a:t>
            </a:r>
            <a:r>
              <a:rPr lang="en-US" sz="900" i="1" dirty="0" smtClean="0"/>
              <a:t> data.  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146448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Hours of Service Effect (567 Miles)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092" y="1401855"/>
            <a:ext cx="81232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Processed Food Supply Chain </a:t>
            </a:r>
            <a:r>
              <a:rPr lang="en-US" b="0" i="1" dirty="0" smtClean="0"/>
              <a:t>(Perdue)</a:t>
            </a:r>
            <a:endParaRPr lang="en-US" b="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10" t="6332" r="13410" b="2512"/>
          <a:stretch/>
        </p:blipFill>
        <p:spPr bwMode="auto">
          <a:xfrm>
            <a:off x="2793356" y="1264776"/>
            <a:ext cx="3620208" cy="532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235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Processed Food Supply Chain </a:t>
            </a:r>
            <a:r>
              <a:rPr lang="en-US" dirty="0" smtClean="0"/>
              <a:t>Measures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5651034"/>
              </p:ext>
            </p:extLst>
          </p:nvPr>
        </p:nvGraphicFramePr>
        <p:xfrm>
          <a:off x="651421" y="1323617"/>
          <a:ext cx="7774732" cy="2194560"/>
        </p:xfrm>
        <a:graphic>
          <a:graphicData uri="http://schemas.openxmlformats.org/drawingml/2006/table">
            <a:tbl>
              <a:tblPr/>
              <a:tblGrid>
                <a:gridCol w="3221428"/>
                <a:gridCol w="2276652"/>
                <a:gridCol w="2276652"/>
              </a:tblGrid>
              <a:tr h="5486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Links and Nodes</a:t>
                      </a:r>
                    </a:p>
                  </a:txBody>
                  <a:tcPr marL="9438" marR="9438" marT="94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Transit Time/Dwell Time</a:t>
                      </a:r>
                    </a:p>
                    <a:p>
                      <a:pPr algn="ctr" rtl="0" fontAlgn="b"/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6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Hours)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438" marR="9438" marT="94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Reliability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(95% travel time)</a:t>
                      </a:r>
                    </a:p>
                  </a:txBody>
                  <a:tcPr marL="9438" marR="9438" marT="94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tabLst/>
                      </a:pPr>
                      <a:r>
                        <a:rPr lang="en-US" sz="16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Production Facility, </a:t>
                      </a:r>
                      <a:r>
                        <a:rPr lang="en-US" sz="1600" b="0" i="1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Accomac</a:t>
                      </a:r>
                      <a:r>
                        <a:rPr lang="en-US" sz="16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, VA</a:t>
                      </a:r>
                      <a:endParaRPr lang="en-US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30188" indent="-230188" algn="l" rtl="0" fontAlgn="ctr">
                        <a:tabLst>
                          <a:tab pos="230188" algn="l"/>
                        </a:tabLs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	Truckload move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tabLst>
                          <a:tab pos="914400" algn="dec"/>
                        </a:tabLs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	1.6 hours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tabLst>
                          <a:tab pos="914400" algn="dec"/>
                        </a:tabLs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	1.8 hours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Consolidation Facility, Georgetown, DE</a:t>
                      </a:r>
                      <a:endParaRPr lang="en-US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30188" indent="-230188" algn="l" rtl="0" fontAlgn="ctr">
                        <a:tabLst>
                          <a:tab pos="230188" algn="l"/>
                        </a:tabLst>
                      </a:pP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	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Truckload move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tabLst>
                          <a:tab pos="914400" algn="dec"/>
                        </a:tabLs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	3.7 hours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tabLst>
                          <a:tab pos="914400" algn="dec"/>
                        </a:tabLs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	4.4 hours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Distribution Facility, Brooklyn,</a:t>
                      </a:r>
                      <a:r>
                        <a:rPr lang="en-US" sz="16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NY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Totals</a:t>
                      </a:r>
                    </a:p>
                  </a:txBody>
                  <a:tcPr marL="9438" marR="84939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tabLst>
                          <a:tab pos="914400" algn="dec"/>
                        </a:tabLst>
                      </a:pPr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	5.3 hours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tabLst>
                          <a:tab pos="914400" algn="dec"/>
                        </a:tabLst>
                      </a:pPr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	6.2 hours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7415" y="3563492"/>
            <a:ext cx="50676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/>
              <a:t>Estimated using </a:t>
            </a:r>
            <a:r>
              <a:rPr lang="en-US" sz="900" i="1" dirty="0" err="1" smtClean="0"/>
              <a:t>NPMRDS</a:t>
            </a:r>
            <a:r>
              <a:rPr lang="en-US" sz="900" i="1" dirty="0" smtClean="0"/>
              <a:t> (HERE) data. 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xmlns="" val="244968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Agricultural Export Supply Chain </a:t>
            </a:r>
            <a:r>
              <a:rPr lang="en-US" b="0" i="1" dirty="0"/>
              <a:t>(soybeans)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981" t="29961" r="18723" b="13391"/>
          <a:stretch/>
        </p:blipFill>
        <p:spPr bwMode="auto">
          <a:xfrm>
            <a:off x="632614" y="1270557"/>
            <a:ext cx="3366772" cy="50544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44" t="28463" r="3071" b="2137"/>
          <a:stretch/>
        </p:blipFill>
        <p:spPr bwMode="auto">
          <a:xfrm>
            <a:off x="4109610" y="1260323"/>
            <a:ext cx="4297680" cy="24143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98" t="4904" r="16019" b="27069"/>
          <a:stretch/>
        </p:blipFill>
        <p:spPr bwMode="auto">
          <a:xfrm>
            <a:off x="4111623" y="3719779"/>
            <a:ext cx="4297680" cy="2605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31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Agricultural Export </a:t>
            </a:r>
            <a:r>
              <a:rPr lang="en-US" dirty="0"/>
              <a:t>Supply Chain Measures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3129153"/>
              </p:ext>
            </p:extLst>
          </p:nvPr>
        </p:nvGraphicFramePr>
        <p:xfrm>
          <a:off x="633609" y="1478422"/>
          <a:ext cx="7835273" cy="2309895"/>
        </p:xfrm>
        <a:graphic>
          <a:graphicData uri="http://schemas.openxmlformats.org/drawingml/2006/table">
            <a:tbl>
              <a:tblPr/>
              <a:tblGrid>
                <a:gridCol w="3699109"/>
                <a:gridCol w="2268719"/>
                <a:gridCol w="1867445"/>
              </a:tblGrid>
              <a:tr h="5486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Links and Nodes</a:t>
                      </a:r>
                    </a:p>
                  </a:txBody>
                  <a:tcPr marL="9438" marR="9438" marT="94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Transit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Time/Dwell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b"/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(Days, hours)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Reliability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(95% travel time)</a:t>
                      </a:r>
                    </a:p>
                  </a:txBody>
                  <a:tcPr marL="9438" marR="9438" marT="94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Farm</a:t>
                      </a:r>
                      <a:r>
                        <a:rPr lang="en-US" sz="16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it-IT" sz="16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 vicinty of El Paso, IL</a:t>
                      </a:r>
                      <a:endParaRPr lang="en-US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7185" marR="7185" marT="71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85" marR="7185" marT="71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30188" indent="-230188" algn="l" rtl="0" fontAlgn="ctr">
                        <a:tabLst>
                          <a:tab pos="230188" algn="l"/>
                        </a:tabLs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	Truck move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85" marR="7185" marT="71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tabLst>
                          <a:tab pos="914400" algn="dec"/>
                        </a:tabLs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0.8 hours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85" marR="7185" marT="71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tabLst>
                          <a:tab pos="914400" algn="dec"/>
                        </a:tabLs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1.7 hours*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ADM/</a:t>
                      </a:r>
                      <a:r>
                        <a:rPr lang="en-US" sz="16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Growmark</a:t>
                      </a:r>
                      <a:r>
                        <a:rPr lang="en-US" sz="16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Peoria Terminal Wharf Port Facility</a:t>
                      </a:r>
                    </a:p>
                  </a:txBody>
                  <a:tcPr marL="7185" marR="7185" marT="71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85" marR="7185" marT="71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30188" indent="-230188" algn="l" defTabSz="914400" rtl="0" eaLnBrk="1" fontAlgn="ctr" latinLnBrk="0" hangingPunct="1">
                        <a:tabLst>
                          <a:tab pos="230188" algn="l"/>
                        </a:tabLs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	Barge move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85" marR="7185" marT="71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tabLst>
                          <a:tab pos="914400" algn="dec"/>
                        </a:tabLs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8.2 </a:t>
                      </a: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days</a:t>
                      </a:r>
                    </a:p>
                  </a:txBody>
                  <a:tcPr marL="7185" marR="7185" marT="71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tabLst>
                          <a:tab pos="914400" algn="dec"/>
                        </a:tabLs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14.5 days*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Cargil</a:t>
                      </a:r>
                      <a:r>
                        <a:rPr lang="en-US" sz="16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Loading </a:t>
                      </a:r>
                      <a:r>
                        <a:rPr lang="en-US" sz="16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Facility</a:t>
                      </a:r>
                      <a:r>
                        <a:rPr lang="en-US" sz="16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, Reserve, LA</a:t>
                      </a:r>
                    </a:p>
                  </a:txBody>
                  <a:tcPr marL="7185" marR="7185" marT="71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85" marR="7185" marT="71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Totals</a:t>
                      </a:r>
                    </a:p>
                  </a:txBody>
                  <a:tcPr marL="9438" marR="84939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tabLst>
                          <a:tab pos="914400" algn="dec"/>
                        </a:tabLst>
                      </a:pPr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9.0 days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tabLst>
                          <a:tab pos="914400" algn="dec"/>
                        </a:tabLst>
                      </a:pPr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14.6 days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5244" y="3837058"/>
            <a:ext cx="5447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/>
              <a:t>* </a:t>
            </a:r>
            <a:r>
              <a:rPr lang="en-US" sz="900" dirty="0" smtClean="0"/>
              <a:t>Estimated using </a:t>
            </a:r>
            <a:r>
              <a:rPr lang="en-US" sz="900" i="1" dirty="0" smtClean="0"/>
              <a:t>U.S. Army Corps of Engineers </a:t>
            </a:r>
            <a:r>
              <a:rPr lang="en-US" sz="900" dirty="0" smtClean="0"/>
              <a:t>data </a:t>
            </a:r>
            <a:r>
              <a:rPr lang="en-US" sz="900" i="1" dirty="0" smtClean="0"/>
              <a:t>for the period June 2012 through January 2014; </a:t>
            </a:r>
            <a:r>
              <a:rPr lang="en-US" sz="900" i="1" dirty="0" err="1" smtClean="0"/>
              <a:t>TTI</a:t>
            </a:r>
            <a:r>
              <a:rPr lang="en-US" sz="900" i="1" dirty="0" smtClean="0"/>
              <a:t> Mobility Report 2012  for 95% index for small urban areas.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xmlns="" val="25231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</a:t>
            </a:r>
            <a:r>
              <a:rPr lang="en-US" sz="2000" b="0" i="1" dirty="0" smtClean="0"/>
              <a:t>(preliminary)</a:t>
            </a:r>
            <a:endParaRPr lang="en-US" sz="20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measure the high-level </a:t>
            </a:r>
            <a:r>
              <a:rPr lang="en-US" dirty="0"/>
              <a:t>performance of representative supply </a:t>
            </a:r>
            <a:r>
              <a:rPr lang="en-US" dirty="0" smtClean="0"/>
              <a:t>chains</a:t>
            </a:r>
            <a:endParaRPr lang="en-US" dirty="0"/>
          </a:p>
          <a:p>
            <a:r>
              <a:rPr lang="en-US" dirty="0" smtClean="0"/>
              <a:t>Key measures </a:t>
            </a:r>
            <a:r>
              <a:rPr lang="en-US" dirty="0"/>
              <a:t>and metrics </a:t>
            </a:r>
            <a:r>
              <a:rPr lang="en-US" dirty="0" smtClean="0"/>
              <a:t>are </a:t>
            </a:r>
            <a:r>
              <a:rPr lang="en-US" dirty="0"/>
              <a:t>common across supply chains and </a:t>
            </a:r>
            <a:r>
              <a:rPr lang="en-US" dirty="0" smtClean="0"/>
              <a:t>can be scaled for national, multistate and metropolitan use</a:t>
            </a:r>
          </a:p>
          <a:p>
            <a:pPr lvl="1"/>
            <a:r>
              <a:rPr lang="en-US" dirty="0" smtClean="0"/>
              <a:t>Travel time and travel time reliability are available from public and private sources, but “some assembly is required…”</a:t>
            </a:r>
          </a:p>
          <a:p>
            <a:pPr lvl="1"/>
            <a:r>
              <a:rPr lang="en-US" dirty="0" smtClean="0"/>
              <a:t>Safety data are available, but not readily accessible</a:t>
            </a:r>
          </a:p>
          <a:p>
            <a:pPr lvl="1"/>
            <a:r>
              <a:rPr lang="en-US" dirty="0" smtClean="0"/>
              <a:t>Cost data can be purchased from private suppliers</a:t>
            </a:r>
          </a:p>
          <a:p>
            <a:pPr lvl="1"/>
            <a:r>
              <a:rPr lang="en-US" dirty="0" smtClean="0"/>
              <a:t>Risk data can be estimated, but are not readily available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743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r>
              <a:rPr lang="en-US" dirty="0" smtClean="0"/>
              <a:t> </a:t>
            </a:r>
            <a:r>
              <a:rPr lang="en-US" dirty="0" smtClean="0"/>
              <a:t>Issues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270"/>
            <a:ext cx="8229600" cy="267764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Data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Characteristics</a:t>
            </a:r>
            <a:endParaRPr lang="en-US" dirty="0" smtClean="0"/>
          </a:p>
          <a:p>
            <a:pPr lvl="1"/>
            <a:r>
              <a:rPr lang="en-US" dirty="0" smtClean="0"/>
              <a:t>Definition; reliability &amp; validity; continuous/periodic/seasonal; historical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Availability</a:t>
            </a:r>
            <a:r>
              <a:rPr lang="en-US" dirty="0"/>
              <a:t>, access and </a:t>
            </a:r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National and </a:t>
            </a:r>
            <a:r>
              <a:rPr lang="en-US" dirty="0" smtClean="0"/>
              <a:t>nationwide; scalability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/>
              <a:t>Urban </a:t>
            </a:r>
            <a:r>
              <a:rPr lang="en-US" dirty="0"/>
              <a:t>freight </a:t>
            </a:r>
            <a:r>
              <a:rPr lang="en-US" dirty="0" smtClean="0"/>
              <a:t>stages</a:t>
            </a:r>
          </a:p>
          <a:p>
            <a:pPr lvl="1"/>
            <a:r>
              <a:rPr lang="en-US" dirty="0" smtClean="0"/>
              <a:t>Transfers</a:t>
            </a:r>
            <a:r>
              <a:rPr lang="en-US" dirty="0"/>
              <a:t>, deliveries, pick-ups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Risk </a:t>
            </a:r>
            <a:r>
              <a:rPr lang="en-US" dirty="0"/>
              <a:t>measure(s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827682"/>
            <a:ext cx="8229600" cy="27821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Application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Representative market basket of supply chains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Industries, supply chains, geographies: how much is enough?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Public sector applications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Inventory and diagnostics: Conditions &amp; Performance Report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Planning and programming: Freight Plans and Programs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Performance management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Private sector applications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Competitive benchmarking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294" y="1137548"/>
            <a:ext cx="7772400" cy="1138296"/>
          </a:xfrm>
        </p:spPr>
        <p:txBody>
          <a:bodyPr/>
          <a:lstStyle/>
          <a:p>
            <a:r>
              <a:rPr lang="en-US" sz="3000" dirty="0" smtClean="0"/>
              <a:t>Freight Performance Management and Measurement across Multistate Jurisdictions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Supply Chain Case Studies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8505" y="3142153"/>
            <a:ext cx="7574362" cy="737516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0"/>
              </a:spcAft>
            </a:pPr>
            <a:r>
              <a:rPr lang="en-US" sz="4500" dirty="0" smtClean="0"/>
              <a:t>Briefing for U.S. Dept. of Commerce ACSCC</a:t>
            </a:r>
            <a:endParaRPr lang="en-US" sz="4500" dirty="0" smtClean="0"/>
          </a:p>
          <a:p>
            <a:pPr>
              <a:spcAft>
                <a:spcPts val="0"/>
              </a:spcAft>
            </a:pPr>
            <a:r>
              <a:rPr lang="en-US" sz="4500" dirty="0" smtClean="0"/>
              <a:t>Washington, DC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June 10</a:t>
            </a:r>
            <a:r>
              <a:rPr lang="en-US" dirty="0" smtClean="0"/>
              <a:t>,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99649" y="4674827"/>
            <a:ext cx="7447939" cy="98909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ea typeface="+mj-ea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	Lance R. Grenzeback, Cambridge Systematics, Inc.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	Joseph </a:t>
            </a:r>
            <a:r>
              <a:rPr lang="en-US" dirty="0" err="1" smtClean="0"/>
              <a:t>G.B</a:t>
            </a:r>
            <a:r>
              <a:rPr lang="en-US" dirty="0" smtClean="0"/>
              <a:t>. Bryan, Parson Brinckerhoff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091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  <a:p>
            <a:pPr lvl="1"/>
            <a:r>
              <a:rPr lang="en-US" dirty="0"/>
              <a:t>Demonstrate and improve the measurement of freight transportation </a:t>
            </a:r>
            <a:r>
              <a:rPr lang="en-US" dirty="0" smtClean="0"/>
              <a:t>performance </a:t>
            </a:r>
            <a:r>
              <a:rPr lang="en-US" dirty="0"/>
              <a:t>using a supply chain perspective </a:t>
            </a:r>
          </a:p>
          <a:p>
            <a:r>
              <a:rPr lang="en-US" dirty="0"/>
              <a:t>Case Study Sponsors</a:t>
            </a:r>
          </a:p>
          <a:p>
            <a:pPr lvl="1"/>
            <a:r>
              <a:rPr lang="en-US" dirty="0"/>
              <a:t>U.S. Department of </a:t>
            </a:r>
            <a:r>
              <a:rPr lang="en-US" dirty="0" smtClean="0"/>
              <a:t>Commerce, </a:t>
            </a:r>
            <a:r>
              <a:rPr lang="en-US" dirty="0"/>
              <a:t>Advisory Committee on Supply Chain Competitiveness</a:t>
            </a:r>
          </a:p>
          <a:p>
            <a:pPr lvl="1"/>
            <a:r>
              <a:rPr lang="en-US" dirty="0" smtClean="0"/>
              <a:t>FHWA, Office </a:t>
            </a:r>
            <a:r>
              <a:rPr lang="en-US" dirty="0"/>
              <a:t>of Freight Management</a:t>
            </a:r>
          </a:p>
          <a:p>
            <a:pPr lvl="1"/>
            <a:r>
              <a:rPr lang="en-US" dirty="0"/>
              <a:t>I-95 Corridor </a:t>
            </a:r>
            <a:r>
              <a:rPr lang="en-US" dirty="0" smtClean="0"/>
              <a:t>Coalition, </a:t>
            </a:r>
            <a:r>
              <a:rPr lang="en-US" dirty="0"/>
              <a:t>Intermodal </a:t>
            </a:r>
            <a:r>
              <a:rPr lang="en-US" dirty="0" smtClean="0"/>
              <a:t>Committee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817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Case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Retail – Target® consumer goods</a:t>
            </a:r>
          </a:p>
          <a:p>
            <a:pPr lvl="1"/>
            <a:r>
              <a:rPr lang="en-US" dirty="0"/>
              <a:t>From Ports of Los Angles/Long Beach </a:t>
            </a:r>
            <a:r>
              <a:rPr lang="en-US" dirty="0" smtClean="0"/>
              <a:t>via </a:t>
            </a:r>
            <a:r>
              <a:rPr lang="en-US" dirty="0"/>
              <a:t>Chicago </a:t>
            </a:r>
            <a:r>
              <a:rPr lang="en-US" dirty="0" smtClean="0"/>
              <a:t>to New York</a:t>
            </a:r>
            <a:endParaRPr lang="en-US" dirty="0"/>
          </a:p>
          <a:p>
            <a:r>
              <a:rPr lang="en-US" dirty="0"/>
              <a:t>Autos – General Motors auto parts</a:t>
            </a:r>
          </a:p>
          <a:p>
            <a:pPr lvl="1"/>
            <a:r>
              <a:rPr lang="en-US" dirty="0"/>
              <a:t>From suppliers to auto assembly plant in Tennessee</a:t>
            </a:r>
          </a:p>
          <a:p>
            <a:r>
              <a:rPr lang="en-US" dirty="0" smtClean="0"/>
              <a:t>Food </a:t>
            </a:r>
            <a:r>
              <a:rPr lang="en-US" dirty="0"/>
              <a:t>– Perdue processed chicken </a:t>
            </a:r>
          </a:p>
          <a:p>
            <a:pPr lvl="1"/>
            <a:r>
              <a:rPr lang="en-US" dirty="0"/>
              <a:t>From </a:t>
            </a:r>
            <a:r>
              <a:rPr lang="en-US" dirty="0" err="1"/>
              <a:t>DelMarVa</a:t>
            </a:r>
            <a:r>
              <a:rPr lang="en-US" dirty="0"/>
              <a:t> </a:t>
            </a:r>
            <a:r>
              <a:rPr lang="en-US" dirty="0" smtClean="0"/>
              <a:t>region to </a:t>
            </a:r>
            <a:r>
              <a:rPr lang="en-US" dirty="0"/>
              <a:t>Mid-Atlantic markets</a:t>
            </a:r>
          </a:p>
          <a:p>
            <a:r>
              <a:rPr lang="en-US" dirty="0" smtClean="0"/>
              <a:t>Agriculture </a:t>
            </a:r>
            <a:r>
              <a:rPr lang="en-US" dirty="0"/>
              <a:t>– Soybean exports </a:t>
            </a:r>
          </a:p>
          <a:p>
            <a:pPr lvl="1"/>
            <a:r>
              <a:rPr lang="en-US" dirty="0"/>
              <a:t>From </a:t>
            </a:r>
            <a:r>
              <a:rPr lang="en-US" dirty="0" smtClean="0"/>
              <a:t>Illinois farms to Louisiana port</a:t>
            </a:r>
            <a:endParaRPr lang="en-US" dirty="0"/>
          </a:p>
          <a:p>
            <a:r>
              <a:rPr lang="en-US" dirty="0"/>
              <a:t>Electronics – Panasonic electronics</a:t>
            </a:r>
          </a:p>
          <a:p>
            <a:pPr lvl="1"/>
            <a:r>
              <a:rPr lang="en-US" dirty="0"/>
              <a:t>Between manufacturing and assembly facilities in San Diego and </a:t>
            </a:r>
            <a:r>
              <a:rPr lang="en-US" dirty="0" smtClean="0"/>
              <a:t>Tijuana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5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Address performance of supply chains</a:t>
            </a:r>
          </a:p>
          <a:p>
            <a:pPr lvl="1"/>
            <a:r>
              <a:rPr lang="en-US" dirty="0"/>
              <a:t>But not the performance of modes, networks, etc., or </a:t>
            </a:r>
            <a:r>
              <a:rPr lang="en-US" dirty="0" smtClean="0"/>
              <a:t>environmental </a:t>
            </a:r>
            <a:r>
              <a:rPr lang="en-US" dirty="0"/>
              <a:t>and economic impacts</a:t>
            </a:r>
          </a:p>
          <a:p>
            <a:r>
              <a:rPr lang="en-US" dirty="0"/>
              <a:t>Address performance of public and quasi-public links and nodes	</a:t>
            </a:r>
          </a:p>
          <a:p>
            <a:pPr lvl="1"/>
            <a:r>
              <a:rPr lang="en-US" dirty="0"/>
              <a:t>Include ports, highways, rail lines, airports, etc., but not </a:t>
            </a:r>
            <a:r>
              <a:rPr lang="en-US" dirty="0" smtClean="0"/>
              <a:t>private-sector </a:t>
            </a:r>
            <a:r>
              <a:rPr lang="en-US" dirty="0"/>
              <a:t>manufacturing, </a:t>
            </a:r>
            <a:r>
              <a:rPr lang="en-US" dirty="0" smtClean="0"/>
              <a:t>warehousing or distribution </a:t>
            </a:r>
            <a:r>
              <a:rPr lang="en-US" dirty="0"/>
              <a:t>nodes</a:t>
            </a:r>
          </a:p>
          <a:p>
            <a:r>
              <a:rPr lang="en-US" dirty="0"/>
              <a:t>Use measures and metrics that are common across supply chains and “drill down” </a:t>
            </a:r>
          </a:p>
          <a:p>
            <a:r>
              <a:rPr lang="en-US" dirty="0"/>
              <a:t>Focus on high-level performance of representative supply chains to inform national policy</a:t>
            </a:r>
          </a:p>
          <a:p>
            <a:pPr lvl="1"/>
            <a:r>
              <a:rPr lang="en-US" dirty="0"/>
              <a:t>Cover key industries, national regions, major trade lanes, but do not duplicate firm-, carrier- and agency-level analysis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894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Measures and Metrics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30550138"/>
              </p:ext>
            </p:extLst>
          </p:nvPr>
        </p:nvGraphicFramePr>
        <p:xfrm>
          <a:off x="709301" y="1640793"/>
          <a:ext cx="7691215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0093"/>
                <a:gridCol w="5341122"/>
              </a:tblGrid>
              <a:tr h="5486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Measure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Metric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Transit time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dirty="0" smtClean="0"/>
                        <a:t>Travel time in days (or hours)</a:t>
                      </a:r>
                      <a:endParaRPr lang="en-US" sz="1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Reliability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95% travel time in days (or hours)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Safety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baseline="0" dirty="0" smtClean="0"/>
                        <a:t>Fatality and injury rate</a:t>
                      </a:r>
                      <a:endParaRPr lang="en-US" sz="1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dirty="0" smtClean="0"/>
                        <a:t>Dollars</a:t>
                      </a:r>
                      <a:endParaRPr lang="en-US" sz="1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dirty="0" smtClean="0"/>
                        <a:t>Cargo loss and damage</a:t>
                      </a:r>
                      <a:br>
                        <a:rPr lang="en-US" sz="1800" b="0" dirty="0" smtClean="0"/>
                      </a:br>
                      <a:r>
                        <a:rPr lang="en-US" sz="1600" b="0" i="1" dirty="0" smtClean="0"/>
                        <a:t>(accidents, poor handling,</a:t>
                      </a:r>
                      <a:r>
                        <a:rPr lang="en-US" sz="1600" b="0" i="1" baseline="0" dirty="0" smtClean="0"/>
                        <a:t> </a:t>
                      </a:r>
                      <a:r>
                        <a:rPr lang="en-US" sz="1600" b="0" i="1" dirty="0" smtClean="0"/>
                        <a:t>theft…)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Disruption</a:t>
                      </a:r>
                      <a:r>
                        <a:rPr lang="en-US" sz="2000" dirty="0" smtClean="0"/>
                        <a:t/>
                      </a:r>
                      <a:br>
                        <a:rPr lang="en-US" sz="2000" dirty="0" smtClean="0"/>
                      </a:br>
                      <a:r>
                        <a:rPr lang="en-US" sz="16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(storms, labor, political forces…)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Capacity expansion delays</a:t>
                      </a:r>
                      <a:br>
                        <a:rPr lang="en-US" sz="1800" dirty="0" smtClean="0"/>
                      </a:br>
                      <a:r>
                        <a:rPr lang="en-US" sz="16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(physical, regulatory limitations and delays…)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773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Retail </a:t>
            </a:r>
            <a:r>
              <a:rPr lang="en-US" dirty="0"/>
              <a:t>Supply Chain </a:t>
            </a:r>
            <a:r>
              <a:rPr lang="en-US" b="0" i="1" dirty="0"/>
              <a:t>(Target)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15" t="18547" r="1870" b="2392"/>
          <a:stretch/>
        </p:blipFill>
        <p:spPr bwMode="auto">
          <a:xfrm>
            <a:off x="555742" y="1213544"/>
            <a:ext cx="7976422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78" t="19095" r="3735" b="3975"/>
          <a:stretch/>
        </p:blipFill>
        <p:spPr bwMode="auto">
          <a:xfrm>
            <a:off x="5127477" y="4001222"/>
            <a:ext cx="2555193" cy="25158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34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Retail Supply Chain </a:t>
            </a:r>
            <a:r>
              <a:rPr lang="en-US" dirty="0"/>
              <a:t>Measures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8322578"/>
              </p:ext>
            </p:extLst>
          </p:nvPr>
        </p:nvGraphicFramePr>
        <p:xfrm>
          <a:off x="667793" y="1403042"/>
          <a:ext cx="7845992" cy="4323684"/>
        </p:xfrm>
        <a:graphic>
          <a:graphicData uri="http://schemas.openxmlformats.org/drawingml/2006/table">
            <a:tbl>
              <a:tblPr/>
              <a:tblGrid>
                <a:gridCol w="3297456"/>
                <a:gridCol w="2274268"/>
                <a:gridCol w="2274268"/>
              </a:tblGrid>
              <a:tr h="5486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Links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 Nodes</a:t>
                      </a:r>
                    </a:p>
                  </a:txBody>
                  <a:tcPr marL="9438" marR="9438" marT="94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Transit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Time/Dwell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(Hours)</a:t>
                      </a:r>
                      <a:endParaRPr lang="en-US" sz="16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Reliability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(95% travel time)</a:t>
                      </a:r>
                    </a:p>
                  </a:txBody>
                  <a:tcPr marL="9438" marR="9438" marT="94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46">
                <a:tc>
                  <a:txBody>
                    <a:bodyPr/>
                    <a:lstStyle/>
                    <a:p>
                      <a:pPr marL="230188" indent="-230188" algn="l" rtl="0" fontAlgn="ctr">
                        <a:tabLst>
                          <a:tab pos="230188" algn="l"/>
                        </a:tabLs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	West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Coast </a:t>
                      </a: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  </a:t>
                      </a:r>
                      <a:r>
                        <a:rPr lang="en-US" sz="1600" b="0" i="0" u="none" strike="noStrike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(SEATTLE)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dec"/>
                        </a:tabLst>
                        <a:defRPr/>
                      </a:pPr>
                      <a:endParaRPr lang="en-US" sz="16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tabLst>
                          <a:tab pos="914400" algn="dec"/>
                        </a:tabLst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46">
                <a:tc>
                  <a:txBody>
                    <a:bodyPr/>
                    <a:lstStyle/>
                    <a:p>
                      <a:pPr marL="230188" indent="-230188" algn="l" defTabSz="914400" rtl="0" eaLnBrk="1" fontAlgn="ctr" latinLnBrk="0" hangingPunct="1">
                        <a:tabLst>
                          <a:tab pos="230188" algn="l"/>
                        </a:tabLs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	</a:t>
                      </a: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Dray move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dec"/>
                        </a:tabLst>
                        <a:defRPr/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tabLst>
                          <a:tab pos="914400" algn="dec"/>
                        </a:tabLst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Transload or Consolidation Center</a:t>
                      </a: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9646">
                <a:tc>
                  <a:txBody>
                    <a:bodyPr/>
                    <a:lstStyle/>
                    <a:p>
                      <a:pPr marL="230188" indent="-230188" algn="l" defTabSz="914400" rtl="0" eaLnBrk="1" fontAlgn="ctr" latinLnBrk="0" hangingPunct="1">
                        <a:tabLst>
                          <a:tab pos="230188" algn="l"/>
                        </a:tabLs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	Dray move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dec"/>
                        </a:tabLst>
                        <a:defRPr/>
                      </a:pPr>
                      <a:r>
                        <a:rPr lang="en-US" sz="1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0.8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tabLst>
                          <a:tab pos="914400" algn="dec"/>
                        </a:tabLst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46">
                <a:tc>
                  <a:txBody>
                    <a:bodyPr/>
                    <a:lstStyle/>
                    <a:p>
                      <a:pPr marL="230188" indent="-230188" algn="l" defTabSz="914400" rtl="0" eaLnBrk="1" fontAlgn="ctr" latinLnBrk="0" hangingPunct="1">
                        <a:tabLst>
                          <a:tab pos="230188" algn="l"/>
                        </a:tabLs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	West </a:t>
                      </a: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Coast </a:t>
                      </a: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rail intermodal terminal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dec"/>
                        </a:tabLst>
                        <a:defRPr/>
                      </a:pP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tabLst>
                          <a:tab pos="914400" algn="dec"/>
                        </a:tabLst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46">
                <a:tc>
                  <a:txBody>
                    <a:bodyPr/>
                    <a:lstStyle/>
                    <a:p>
                      <a:pPr marL="230188" indent="-230188" algn="l" defTabSz="914400" rtl="0" eaLnBrk="1" fontAlgn="ctr" latinLnBrk="0" hangingPunct="1">
                        <a:tabLst>
                          <a:tab pos="230188" algn="l"/>
                        </a:tabLs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	Rail move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dec"/>
                        </a:tabLst>
                        <a:defRPr/>
                      </a:pP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tabLst>
                          <a:tab pos="914400" algn="dec"/>
                        </a:tabLst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46">
                <a:tc>
                  <a:txBody>
                    <a:bodyPr/>
                    <a:lstStyle/>
                    <a:p>
                      <a:pPr marL="230188" indent="-230188" algn="l" defTabSz="914400" rtl="0" eaLnBrk="1" fontAlgn="ctr" latinLnBrk="0" hangingPunct="1">
                        <a:tabLst>
                          <a:tab pos="230188" algn="l"/>
                        </a:tabLs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	Midwest rail intermodal interchange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dec"/>
                        </a:tabLst>
                        <a:defRPr/>
                      </a:pP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tabLst>
                          <a:tab pos="914400" algn="dec"/>
                        </a:tabLst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46">
                <a:tc>
                  <a:txBody>
                    <a:bodyPr/>
                    <a:lstStyle/>
                    <a:p>
                      <a:pPr marL="230188" indent="-230188" algn="l" defTabSz="914400" rtl="0" eaLnBrk="1" fontAlgn="ctr" latinLnBrk="0" hangingPunct="1">
                        <a:tabLst>
                          <a:tab pos="230188" algn="l"/>
                        </a:tabLs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	Rail move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dec"/>
                        </a:tabLst>
                        <a:defRPr/>
                      </a:pP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tabLst>
                          <a:tab pos="914400" algn="dec"/>
                        </a:tabLst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46">
                <a:tc>
                  <a:txBody>
                    <a:bodyPr/>
                    <a:lstStyle/>
                    <a:p>
                      <a:pPr marL="230188" indent="-230188" algn="l" defTabSz="914400" rtl="0" eaLnBrk="1" fontAlgn="ctr" latinLnBrk="0" hangingPunct="1">
                        <a:tabLst>
                          <a:tab pos="230188" algn="l"/>
                        </a:tabLs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	East </a:t>
                      </a: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Coast </a:t>
                      </a: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rail intermodal terminal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dec"/>
                        </a:tabLst>
                        <a:defRPr/>
                      </a:pP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tabLst>
                          <a:tab pos="914400" algn="dec"/>
                        </a:tabLst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46">
                <a:tc>
                  <a:txBody>
                    <a:bodyPr/>
                    <a:lstStyle/>
                    <a:p>
                      <a:pPr marL="230188" indent="-230188" algn="l" defTabSz="914400" rtl="0" eaLnBrk="1" fontAlgn="ctr" latinLnBrk="0" hangingPunct="1">
                        <a:tabLst>
                          <a:tab pos="230188" algn="l"/>
                        </a:tabLs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	</a:t>
                      </a: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Dray move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dec"/>
                        </a:tabLst>
                        <a:defRPr/>
                      </a:pPr>
                      <a:r>
                        <a:rPr lang="en-US" sz="1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1.0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tabLst>
                          <a:tab pos="914400" algn="dec"/>
                        </a:tabLst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East Coast Regional Distribution Center</a:t>
                      </a: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9646">
                <a:tc>
                  <a:txBody>
                    <a:bodyPr/>
                    <a:lstStyle/>
                    <a:p>
                      <a:pPr marL="230188" indent="-230188" algn="l" defTabSz="914400" rtl="0" eaLnBrk="1" fontAlgn="ctr" latinLnBrk="0" hangingPunct="1">
                        <a:tabLst>
                          <a:tab pos="230188" algn="l"/>
                        </a:tabLs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	</a:t>
                      </a: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Truck </a:t>
                      </a:r>
                      <a:r>
                        <a:rPr lang="en-US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P&amp;D</a:t>
                      </a: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move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tabLst>
                          <a:tab pos="914400" algn="dec"/>
                        </a:tabLs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3.5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tabLst>
                          <a:tab pos="914400" algn="dec"/>
                        </a:tabLs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Retail Store</a:t>
                      </a: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964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Totals</a:t>
                      </a:r>
                    </a:p>
                  </a:txBody>
                  <a:tcPr marL="9438" marR="84939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tabLst>
                          <a:tab pos="914400" algn="dec"/>
                        </a:tabLst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tabLst>
                          <a:tab pos="914400" algn="dec"/>
                        </a:tabLst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1148" y="5768332"/>
            <a:ext cx="79626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Estimated using </a:t>
            </a:r>
            <a:r>
              <a:rPr lang="en-US" sz="900" b="1" i="1" dirty="0" smtClean="0">
                <a:solidFill>
                  <a:schemeClr val="bg1"/>
                </a:solidFill>
              </a:rPr>
              <a:t>Google travel time with TTI’s Planning Time Index.  Rail to be derived from </a:t>
            </a:r>
            <a:r>
              <a:rPr lang="en-US" sz="900" i="1" dirty="0" err="1" smtClean="0"/>
              <a:t>Railinc</a:t>
            </a:r>
            <a:r>
              <a:rPr lang="en-US" sz="900" i="1" dirty="0"/>
              <a:t>, RSI </a:t>
            </a:r>
            <a:r>
              <a:rPr lang="en-US" sz="900" i="1" dirty="0" smtClean="0"/>
              <a:t>Logistics or </a:t>
            </a:r>
            <a:r>
              <a:rPr lang="en-US" sz="900" i="1" dirty="0" err="1" smtClean="0"/>
              <a:t>Transcore</a:t>
            </a:r>
            <a:r>
              <a:rPr lang="en-US" sz="900" i="1" dirty="0"/>
              <a:t> </a:t>
            </a:r>
            <a:r>
              <a:rPr lang="en-US" sz="900" i="1" dirty="0" smtClean="0"/>
              <a:t>data.  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2540502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Retail Supply Chain </a:t>
            </a:r>
            <a:r>
              <a:rPr lang="en-US" dirty="0"/>
              <a:t>Measures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85744528"/>
              </p:ext>
            </p:extLst>
          </p:nvPr>
        </p:nvGraphicFramePr>
        <p:xfrm>
          <a:off x="667793" y="1403042"/>
          <a:ext cx="7845992" cy="4323684"/>
        </p:xfrm>
        <a:graphic>
          <a:graphicData uri="http://schemas.openxmlformats.org/drawingml/2006/table">
            <a:tbl>
              <a:tblPr/>
              <a:tblGrid>
                <a:gridCol w="3297456"/>
                <a:gridCol w="2274268"/>
                <a:gridCol w="2274268"/>
              </a:tblGrid>
              <a:tr h="5486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Links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 Nodes</a:t>
                      </a:r>
                    </a:p>
                  </a:txBody>
                  <a:tcPr marL="9438" marR="9438" marT="94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Transit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Time/Dwell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(Hours)</a:t>
                      </a:r>
                      <a:endParaRPr lang="en-US" sz="16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Reliability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(95% travel time)</a:t>
                      </a:r>
                    </a:p>
                  </a:txBody>
                  <a:tcPr marL="9438" marR="9438" marT="94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46">
                <a:tc>
                  <a:txBody>
                    <a:bodyPr/>
                    <a:lstStyle/>
                    <a:p>
                      <a:pPr marL="230188" indent="-230188" algn="l" rtl="0" fontAlgn="ctr">
                        <a:tabLst>
                          <a:tab pos="230188" algn="l"/>
                        </a:tabLs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	West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Coast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  </a:t>
                      </a:r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(LA/</a:t>
                      </a:r>
                      <a:r>
                        <a:rPr lang="en-US" sz="16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LB</a:t>
                      </a:r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dec"/>
                        </a:tabLst>
                        <a:defRPr/>
                      </a:pPr>
                      <a:endParaRPr lang="en-US" sz="16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tabLst>
                          <a:tab pos="914400" algn="dec"/>
                        </a:tabLst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46">
                <a:tc>
                  <a:txBody>
                    <a:bodyPr/>
                    <a:lstStyle/>
                    <a:p>
                      <a:pPr marL="230188" indent="-230188" algn="l" defTabSz="914400" rtl="0" eaLnBrk="1" fontAlgn="ctr" latinLnBrk="0" hangingPunct="1">
                        <a:tabLst>
                          <a:tab pos="230188" algn="l"/>
                        </a:tabLs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	</a:t>
                      </a: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Dray move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dec"/>
                        </a:tabLst>
                        <a:defRPr/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tabLst>
                          <a:tab pos="914400" algn="dec"/>
                        </a:tabLst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Transload or Consolidation Center</a:t>
                      </a: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9646">
                <a:tc>
                  <a:txBody>
                    <a:bodyPr/>
                    <a:lstStyle/>
                    <a:p>
                      <a:pPr marL="230188" indent="-230188" algn="l" defTabSz="914400" rtl="0" eaLnBrk="1" fontAlgn="ctr" latinLnBrk="0" hangingPunct="1">
                        <a:tabLst>
                          <a:tab pos="230188" algn="l"/>
                        </a:tabLs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	Dray move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dec"/>
                        </a:tabLst>
                        <a:defRPr/>
                      </a:pPr>
                      <a:r>
                        <a:rPr lang="en-US" sz="1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0.3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tabLst>
                          <a:tab pos="914400" algn="dec"/>
                        </a:tabLst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46">
                <a:tc>
                  <a:txBody>
                    <a:bodyPr/>
                    <a:lstStyle/>
                    <a:p>
                      <a:pPr marL="230188" indent="-230188" algn="l" defTabSz="914400" rtl="0" eaLnBrk="1" fontAlgn="ctr" latinLnBrk="0" hangingPunct="1">
                        <a:tabLst>
                          <a:tab pos="230188" algn="l"/>
                        </a:tabLs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	West </a:t>
                      </a: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Coast </a:t>
                      </a: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rail intermodal terminal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dec"/>
                        </a:tabLst>
                        <a:defRPr/>
                      </a:pP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tabLst>
                          <a:tab pos="914400" algn="dec"/>
                        </a:tabLst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46">
                <a:tc>
                  <a:txBody>
                    <a:bodyPr/>
                    <a:lstStyle/>
                    <a:p>
                      <a:pPr marL="230188" indent="-230188" algn="l" defTabSz="914400" rtl="0" eaLnBrk="1" fontAlgn="ctr" latinLnBrk="0" hangingPunct="1">
                        <a:tabLst>
                          <a:tab pos="230188" algn="l"/>
                        </a:tabLs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	Rail move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dec"/>
                        </a:tabLst>
                        <a:defRPr/>
                      </a:pP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tabLst>
                          <a:tab pos="914400" algn="dec"/>
                        </a:tabLst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46">
                <a:tc>
                  <a:txBody>
                    <a:bodyPr/>
                    <a:lstStyle/>
                    <a:p>
                      <a:pPr marL="230188" indent="-230188" algn="l" defTabSz="914400" rtl="0" eaLnBrk="1" fontAlgn="ctr" latinLnBrk="0" hangingPunct="1">
                        <a:tabLst>
                          <a:tab pos="230188" algn="l"/>
                        </a:tabLs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	Midwest rail intermodal interchange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dec"/>
                        </a:tabLst>
                        <a:defRPr/>
                      </a:pP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tabLst>
                          <a:tab pos="914400" algn="dec"/>
                        </a:tabLst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46">
                <a:tc>
                  <a:txBody>
                    <a:bodyPr/>
                    <a:lstStyle/>
                    <a:p>
                      <a:pPr marL="230188" indent="-230188" algn="l" defTabSz="914400" rtl="0" eaLnBrk="1" fontAlgn="ctr" latinLnBrk="0" hangingPunct="1">
                        <a:tabLst>
                          <a:tab pos="230188" algn="l"/>
                        </a:tabLs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	Rail move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dec"/>
                        </a:tabLst>
                        <a:defRPr/>
                      </a:pP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tabLst>
                          <a:tab pos="914400" algn="dec"/>
                        </a:tabLst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46">
                <a:tc>
                  <a:txBody>
                    <a:bodyPr/>
                    <a:lstStyle/>
                    <a:p>
                      <a:pPr marL="230188" indent="-230188" algn="l" defTabSz="914400" rtl="0" eaLnBrk="1" fontAlgn="ctr" latinLnBrk="0" hangingPunct="1">
                        <a:tabLst>
                          <a:tab pos="230188" algn="l"/>
                        </a:tabLs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	East </a:t>
                      </a: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Coast </a:t>
                      </a: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rail intermodal terminal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dec"/>
                        </a:tabLst>
                        <a:defRPr/>
                      </a:pP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tabLst>
                          <a:tab pos="914400" algn="dec"/>
                        </a:tabLst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46">
                <a:tc>
                  <a:txBody>
                    <a:bodyPr/>
                    <a:lstStyle/>
                    <a:p>
                      <a:pPr marL="230188" indent="-230188" algn="l" defTabSz="914400" rtl="0" eaLnBrk="1" fontAlgn="ctr" latinLnBrk="0" hangingPunct="1">
                        <a:tabLst>
                          <a:tab pos="230188" algn="l"/>
                        </a:tabLs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	</a:t>
                      </a: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Dray move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dec"/>
                        </a:tabLst>
                        <a:defRPr/>
                      </a:pPr>
                      <a:r>
                        <a:rPr lang="en-US" sz="16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1.0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tabLst>
                          <a:tab pos="914400" algn="dec"/>
                        </a:tabLst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East Coast Regional Distribution Center</a:t>
                      </a: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9646">
                <a:tc>
                  <a:txBody>
                    <a:bodyPr/>
                    <a:lstStyle/>
                    <a:p>
                      <a:pPr marL="230188" indent="-230188" algn="l" defTabSz="914400" rtl="0" eaLnBrk="1" fontAlgn="ctr" latinLnBrk="0" hangingPunct="1">
                        <a:tabLst>
                          <a:tab pos="230188" algn="l"/>
                        </a:tabLs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	</a:t>
                      </a: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Truck </a:t>
                      </a:r>
                      <a:r>
                        <a:rPr lang="en-US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P&amp;D</a:t>
                      </a: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move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tabLst>
                          <a:tab pos="914400" algn="dec"/>
                        </a:tabLs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3.5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tabLst>
                          <a:tab pos="914400" algn="dec"/>
                        </a:tabLs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Retail Store</a:t>
                      </a: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964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Totals</a:t>
                      </a:r>
                    </a:p>
                  </a:txBody>
                  <a:tcPr marL="9438" marR="84939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tabLst>
                          <a:tab pos="914400" algn="dec"/>
                        </a:tabLst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tabLst>
                          <a:tab pos="914400" algn="dec"/>
                        </a:tabLst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1148" y="5768332"/>
            <a:ext cx="79626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Estimated using </a:t>
            </a:r>
            <a:r>
              <a:rPr lang="en-US" sz="900" b="1" i="1" dirty="0" smtClean="0">
                <a:solidFill>
                  <a:schemeClr val="bg1"/>
                </a:solidFill>
              </a:rPr>
              <a:t>Google travel time with TTI’s Planning Time Index.  Rail to be derived from </a:t>
            </a:r>
            <a:r>
              <a:rPr lang="en-US" sz="900" i="1" dirty="0" err="1" smtClean="0"/>
              <a:t>Railinc</a:t>
            </a:r>
            <a:r>
              <a:rPr lang="en-US" sz="900" i="1" dirty="0"/>
              <a:t>, RSI </a:t>
            </a:r>
            <a:r>
              <a:rPr lang="en-US" sz="900" i="1" dirty="0" smtClean="0"/>
              <a:t>Logistics or </a:t>
            </a:r>
            <a:r>
              <a:rPr lang="en-US" sz="900" i="1" dirty="0" err="1" smtClean="0"/>
              <a:t>Transcore</a:t>
            </a:r>
            <a:r>
              <a:rPr lang="en-US" sz="900" i="1" dirty="0"/>
              <a:t> </a:t>
            </a:r>
            <a:r>
              <a:rPr lang="en-US" sz="900" i="1" dirty="0" smtClean="0"/>
              <a:t>data.  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1771043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Automotive Supply </a:t>
            </a:r>
            <a:r>
              <a:rPr lang="en-US" dirty="0" smtClean="0"/>
              <a:t>Chain/TL </a:t>
            </a:r>
            <a:r>
              <a:rPr lang="en-US" b="0" i="1" dirty="0" smtClean="0"/>
              <a:t>(General </a:t>
            </a:r>
            <a:r>
              <a:rPr lang="en-US" b="0" i="1" dirty="0"/>
              <a:t>Motors)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9" t="11307" r="2778" b="1797"/>
          <a:stretch/>
        </p:blipFill>
        <p:spPr bwMode="auto">
          <a:xfrm>
            <a:off x="658019" y="1307508"/>
            <a:ext cx="5084748" cy="526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6" t="33383" r="14073" b="13307"/>
          <a:stretch/>
        </p:blipFill>
        <p:spPr bwMode="auto">
          <a:xfrm>
            <a:off x="4838109" y="2536048"/>
            <a:ext cx="3649062" cy="220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195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SHandouts">
  <a:themeElements>
    <a:clrScheme name="CSHandout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0099CC"/>
      </a:accent1>
      <a:accent2>
        <a:srgbClr val="B29620"/>
      </a:accent2>
      <a:accent3>
        <a:srgbClr val="C20000"/>
      </a:accent3>
      <a:accent4>
        <a:srgbClr val="30A230"/>
      </a:accent4>
      <a:accent5>
        <a:srgbClr val="DDE278"/>
      </a:accent5>
      <a:accent6>
        <a:srgbClr val="1634CA"/>
      </a:accent6>
      <a:hlink>
        <a:srgbClr val="0000FF"/>
      </a:hlink>
      <a:folHlink>
        <a:srgbClr val="969696"/>
      </a:folHlink>
    </a:clrScheme>
    <a:fontScheme name="CS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SBl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778</Words>
  <Application>Microsoft Office PowerPoint</Application>
  <PresentationFormat>On-screen Show (4:3)</PresentationFormat>
  <Paragraphs>231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CSHandouts</vt:lpstr>
      <vt:lpstr>Freight Performance Management and Measurement across Multistate Jurisdictions</vt:lpstr>
      <vt:lpstr>Project</vt:lpstr>
      <vt:lpstr>Supply Chain Case Studies</vt:lpstr>
      <vt:lpstr>Scope</vt:lpstr>
      <vt:lpstr>Performance Measures and Metrics</vt:lpstr>
      <vt:lpstr>Retail Supply Chain (Target)</vt:lpstr>
      <vt:lpstr>Retail Supply Chain Measures</vt:lpstr>
      <vt:lpstr>Retail Supply Chain Measures</vt:lpstr>
      <vt:lpstr>Automotive Supply Chain/TL (General Motors)</vt:lpstr>
      <vt:lpstr>Automotive Supply Chain Measures/TL</vt:lpstr>
      <vt:lpstr>Hours of Service Effect (567 Miles)</vt:lpstr>
      <vt:lpstr>Processed Food Supply Chain (Perdue)</vt:lpstr>
      <vt:lpstr>Processed Food Supply Chain Measures</vt:lpstr>
      <vt:lpstr>Agricultural Export Supply Chain (soybeans)</vt:lpstr>
      <vt:lpstr>Agricultural Export Supply Chain Measures</vt:lpstr>
      <vt:lpstr>Conclusions (preliminary)</vt:lpstr>
      <vt:lpstr>Implementation Issues </vt:lpstr>
      <vt:lpstr>Freight Performance Management and Measurement across Multistate Jurisdictions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2014-01-10T21:49:56Z</dcterms:created>
  <dcterms:modified xsi:type="dcterms:W3CDTF">2014-06-09T17:30:21Z</dcterms:modified>
</cp:coreProperties>
</file>